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9BFD16-970D-42B7-B313-18C5D8C9015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095E022-9CA2-470E-8847-5AF42A547829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2400" dirty="0" smtClean="0">
              <a:solidFill>
                <a:schemeClr val="tx1"/>
              </a:solidFill>
            </a:rPr>
            <a:t>Corazón</a:t>
          </a:r>
          <a:endParaRPr lang="es-ES" sz="2400" dirty="0">
            <a:solidFill>
              <a:schemeClr val="tx1"/>
            </a:solidFill>
          </a:endParaRPr>
        </a:p>
      </dgm:t>
    </dgm:pt>
    <dgm:pt modelId="{17FBFC0A-7E28-42A7-9E37-7357C6EF15E1}" type="parTrans" cxnId="{C86DE2B5-B313-44C0-B27F-304099E93EEC}">
      <dgm:prSet/>
      <dgm:spPr/>
      <dgm:t>
        <a:bodyPr/>
        <a:lstStyle/>
        <a:p>
          <a:endParaRPr lang="es-ES"/>
        </a:p>
      </dgm:t>
    </dgm:pt>
    <dgm:pt modelId="{299A52E7-C5B4-45D9-B770-0852242C2708}" type="sibTrans" cxnId="{C86DE2B5-B313-44C0-B27F-304099E93EEC}">
      <dgm:prSet/>
      <dgm:spPr/>
      <dgm:t>
        <a:bodyPr/>
        <a:lstStyle/>
        <a:p>
          <a:endParaRPr lang="es-ES"/>
        </a:p>
      </dgm:t>
    </dgm:pt>
    <dgm:pt modelId="{8CC58E5C-105C-4BB1-B271-7D4490B2E02F}">
      <dgm:prSet phldrT="[Texto]" custT="1"/>
      <dgm:spPr/>
      <dgm:t>
        <a:bodyPr/>
        <a:lstStyle/>
        <a:p>
          <a:r>
            <a:rPr lang="es-ES" sz="1800" u="sng" dirty="0" smtClean="0"/>
            <a:t>Nivel más profundo</a:t>
          </a:r>
          <a:r>
            <a:rPr lang="es-ES" sz="1800" dirty="0" smtClean="0"/>
            <a:t>, inconsciente, motivos y temores secretos</a:t>
          </a:r>
          <a:endParaRPr lang="es-ES" sz="1800" dirty="0"/>
        </a:p>
      </dgm:t>
    </dgm:pt>
    <dgm:pt modelId="{83BA01A9-7F62-459B-A2A2-13F3856A698D}" type="parTrans" cxnId="{634B39A7-A4AF-41E4-A75F-3504B924280B}">
      <dgm:prSet/>
      <dgm:spPr/>
      <dgm:t>
        <a:bodyPr/>
        <a:lstStyle/>
        <a:p>
          <a:endParaRPr lang="es-ES"/>
        </a:p>
      </dgm:t>
    </dgm:pt>
    <dgm:pt modelId="{AA7CFD62-5C49-4446-8AAB-20F51F6089D5}" type="sibTrans" cxnId="{634B39A7-A4AF-41E4-A75F-3504B924280B}">
      <dgm:prSet/>
      <dgm:spPr/>
      <dgm:t>
        <a:bodyPr/>
        <a:lstStyle/>
        <a:p>
          <a:endParaRPr lang="es-ES"/>
        </a:p>
      </dgm:t>
    </dgm:pt>
    <dgm:pt modelId="{5D5F61E3-2B50-4CDD-8C76-C7CFC91D7C87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2400" dirty="0" smtClean="0">
              <a:solidFill>
                <a:schemeClr val="tx1"/>
              </a:solidFill>
            </a:rPr>
            <a:t>Mente </a:t>
          </a:r>
          <a:endParaRPr lang="es-ES" sz="2400" dirty="0">
            <a:solidFill>
              <a:schemeClr val="tx1"/>
            </a:solidFill>
          </a:endParaRPr>
        </a:p>
      </dgm:t>
    </dgm:pt>
    <dgm:pt modelId="{7269FE82-C01E-43E9-9E17-CDD8977CB41F}" type="parTrans" cxnId="{774CFCD1-7B6A-424D-94A5-205E7BB40E89}">
      <dgm:prSet/>
      <dgm:spPr/>
      <dgm:t>
        <a:bodyPr/>
        <a:lstStyle/>
        <a:p>
          <a:endParaRPr lang="es-ES"/>
        </a:p>
      </dgm:t>
    </dgm:pt>
    <dgm:pt modelId="{CE43F46B-EA54-4E7D-A08F-20BE3135EA8F}" type="sibTrans" cxnId="{774CFCD1-7B6A-424D-94A5-205E7BB40E89}">
      <dgm:prSet/>
      <dgm:spPr/>
      <dgm:t>
        <a:bodyPr/>
        <a:lstStyle/>
        <a:p>
          <a:endParaRPr lang="es-ES"/>
        </a:p>
      </dgm:t>
    </dgm:pt>
    <dgm:pt modelId="{3C2C8F5E-4784-416A-A91B-52FFA205CDFF}">
      <dgm:prSet phldrT="[Texto]" custT="1"/>
      <dgm:spPr/>
      <dgm:t>
        <a:bodyPr/>
        <a:lstStyle/>
        <a:p>
          <a:r>
            <a:rPr lang="es-ES" sz="1800" u="sng" dirty="0" smtClean="0"/>
            <a:t>Nivel de segundo plano</a:t>
          </a:r>
          <a:r>
            <a:rPr lang="es-ES" sz="1800" dirty="0" smtClean="0"/>
            <a:t>, manera de pensar</a:t>
          </a:r>
          <a:endParaRPr lang="es-ES" sz="1800" dirty="0"/>
        </a:p>
      </dgm:t>
    </dgm:pt>
    <dgm:pt modelId="{7177A768-29EC-4F3E-BCC8-30B0EE1FCA30}" type="parTrans" cxnId="{BAD7C7A7-AD2B-428B-8762-FF0F40A2F580}">
      <dgm:prSet/>
      <dgm:spPr/>
      <dgm:t>
        <a:bodyPr/>
        <a:lstStyle/>
        <a:p>
          <a:endParaRPr lang="es-ES"/>
        </a:p>
      </dgm:t>
    </dgm:pt>
    <dgm:pt modelId="{5FCBC814-E3ED-469E-927D-72038A27479E}" type="sibTrans" cxnId="{BAD7C7A7-AD2B-428B-8762-FF0F40A2F580}">
      <dgm:prSet/>
      <dgm:spPr/>
      <dgm:t>
        <a:bodyPr/>
        <a:lstStyle/>
        <a:p>
          <a:endParaRPr lang="es-ES"/>
        </a:p>
      </dgm:t>
    </dgm:pt>
    <dgm:pt modelId="{4D0D4040-F2B4-48D6-BAC6-7B6201156EB9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2400" dirty="0" smtClean="0">
              <a:solidFill>
                <a:schemeClr val="tx1"/>
              </a:solidFill>
            </a:rPr>
            <a:t>Conducta </a:t>
          </a:r>
          <a:endParaRPr lang="es-ES" sz="2400" dirty="0">
            <a:solidFill>
              <a:schemeClr val="tx1"/>
            </a:solidFill>
          </a:endParaRPr>
        </a:p>
      </dgm:t>
    </dgm:pt>
    <dgm:pt modelId="{F928EA70-CF64-474E-B771-B040D9C47846}" type="parTrans" cxnId="{408B1D51-1A45-4DEC-A3B2-5919301B7F6E}">
      <dgm:prSet/>
      <dgm:spPr/>
      <dgm:t>
        <a:bodyPr/>
        <a:lstStyle/>
        <a:p>
          <a:endParaRPr lang="es-ES"/>
        </a:p>
      </dgm:t>
    </dgm:pt>
    <dgm:pt modelId="{CDCC7AB7-2E58-4EB1-A192-81B815585548}" type="sibTrans" cxnId="{408B1D51-1A45-4DEC-A3B2-5919301B7F6E}">
      <dgm:prSet/>
      <dgm:spPr/>
      <dgm:t>
        <a:bodyPr/>
        <a:lstStyle/>
        <a:p>
          <a:endParaRPr lang="es-ES"/>
        </a:p>
      </dgm:t>
    </dgm:pt>
    <dgm:pt modelId="{84F85014-8E9E-494A-94DB-229F6B06D063}">
      <dgm:prSet phldrT="[Texto]" custT="1"/>
      <dgm:spPr/>
      <dgm:t>
        <a:bodyPr/>
        <a:lstStyle/>
        <a:p>
          <a:r>
            <a:rPr lang="es-ES" sz="1800" u="sng" dirty="0" smtClean="0"/>
            <a:t>Nivel más visible</a:t>
          </a:r>
          <a:r>
            <a:rPr lang="es-ES" sz="1800" dirty="0" smtClean="0"/>
            <a:t>, más evidente y fácil a identificar</a:t>
          </a:r>
          <a:endParaRPr lang="es-ES" sz="1800" dirty="0"/>
        </a:p>
      </dgm:t>
    </dgm:pt>
    <dgm:pt modelId="{275F1AE1-86A6-43B8-B85D-525581DBD710}" type="parTrans" cxnId="{8895DF9E-8A6E-4768-B6C6-015A01119EFE}">
      <dgm:prSet/>
      <dgm:spPr/>
      <dgm:t>
        <a:bodyPr/>
        <a:lstStyle/>
        <a:p>
          <a:endParaRPr lang="es-ES"/>
        </a:p>
      </dgm:t>
    </dgm:pt>
    <dgm:pt modelId="{A375D422-2FF3-493A-891B-A9D4DF5E8BE2}" type="sibTrans" cxnId="{8895DF9E-8A6E-4768-B6C6-015A01119EFE}">
      <dgm:prSet/>
      <dgm:spPr/>
      <dgm:t>
        <a:bodyPr/>
        <a:lstStyle/>
        <a:p>
          <a:endParaRPr lang="es-ES"/>
        </a:p>
      </dgm:t>
    </dgm:pt>
    <dgm:pt modelId="{AD362362-3BAA-4C7A-8DE5-2F9C0F13FB2B}" type="pres">
      <dgm:prSet presAssocID="{8A9BFD16-970D-42B7-B313-18C5D8C90154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7574DCA0-74C1-4B84-BA0B-6F56773D08E8}" type="pres">
      <dgm:prSet presAssocID="{7095E022-9CA2-470E-8847-5AF42A547829}" presName="parentText1" presStyleLbl="node1" presStyleIdx="0" presStyleCnt="3" custScaleY="17549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EF9E55-080A-4583-84B6-5909415F4459}" type="pres">
      <dgm:prSet presAssocID="{7095E022-9CA2-470E-8847-5AF42A547829}" presName="childText1" presStyleLbl="solidAlignAcc1" presStyleIdx="0" presStyleCnt="3" custScaleY="118602" custLinFactNeighborX="917" custLinFactNeighborY="158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BB0614-38B5-431C-9643-451E379F5B0B}" type="pres">
      <dgm:prSet presAssocID="{5D5F61E3-2B50-4CDD-8C76-C7CFC91D7C87}" presName="parentText2" presStyleLbl="node1" presStyleIdx="1" presStyleCnt="3" custScaleY="14974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013D5C-0C19-4CCF-BCF1-250BD72CC840}" type="pres">
      <dgm:prSet presAssocID="{5D5F61E3-2B50-4CDD-8C76-C7CFC91D7C87}" presName="childText2" presStyleLbl="solidAlignAcc1" presStyleIdx="1" presStyleCnt="3" custLinFactNeighborY="46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A00328-999C-4D4A-BA37-A1E686DB6B5B}" type="pres">
      <dgm:prSet presAssocID="{4D0D4040-F2B4-48D6-BAC6-7B6201156EB9}" presName="parentText3" presStyleLbl="node1" presStyleIdx="2" presStyleCnt="3" custScaleY="12343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AF0613-046B-43DF-9B7F-1ADE67132EAE}" type="pres">
      <dgm:prSet presAssocID="{4D0D4040-F2B4-48D6-BAC6-7B6201156EB9}" presName="childText3" presStyleLbl="solidAlignAcc1" presStyleIdx="2" presStyleCnt="3" custScaleX="95694" custScaleY="101139" custLinFactNeighborX="-3384" custLinFactNeighborY="18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D7C7A7-AD2B-428B-8762-FF0F40A2F580}" srcId="{5D5F61E3-2B50-4CDD-8C76-C7CFC91D7C87}" destId="{3C2C8F5E-4784-416A-A91B-52FFA205CDFF}" srcOrd="0" destOrd="0" parTransId="{7177A768-29EC-4F3E-BCC8-30B0EE1FCA30}" sibTransId="{5FCBC814-E3ED-469E-927D-72038A27479E}"/>
    <dgm:cxn modelId="{4852E939-9063-4019-8394-C11B65F41A2E}" type="presOf" srcId="{4D0D4040-F2B4-48D6-BAC6-7B6201156EB9}" destId="{8DA00328-999C-4D4A-BA37-A1E686DB6B5B}" srcOrd="0" destOrd="0" presId="urn:microsoft.com/office/officeart/2009/3/layout/IncreasingArrowsProcess"/>
    <dgm:cxn modelId="{C86DE2B5-B313-44C0-B27F-304099E93EEC}" srcId="{8A9BFD16-970D-42B7-B313-18C5D8C90154}" destId="{7095E022-9CA2-470E-8847-5AF42A547829}" srcOrd="0" destOrd="0" parTransId="{17FBFC0A-7E28-42A7-9E37-7357C6EF15E1}" sibTransId="{299A52E7-C5B4-45D9-B770-0852242C2708}"/>
    <dgm:cxn modelId="{8895DF9E-8A6E-4768-B6C6-015A01119EFE}" srcId="{4D0D4040-F2B4-48D6-BAC6-7B6201156EB9}" destId="{84F85014-8E9E-494A-94DB-229F6B06D063}" srcOrd="0" destOrd="0" parTransId="{275F1AE1-86A6-43B8-B85D-525581DBD710}" sibTransId="{A375D422-2FF3-493A-891B-A9D4DF5E8BE2}"/>
    <dgm:cxn modelId="{774CFCD1-7B6A-424D-94A5-205E7BB40E89}" srcId="{8A9BFD16-970D-42B7-B313-18C5D8C90154}" destId="{5D5F61E3-2B50-4CDD-8C76-C7CFC91D7C87}" srcOrd="1" destOrd="0" parTransId="{7269FE82-C01E-43E9-9E17-CDD8977CB41F}" sibTransId="{CE43F46B-EA54-4E7D-A08F-20BE3135EA8F}"/>
    <dgm:cxn modelId="{84A455C0-F9E3-4BE7-A58C-DEB797BC471C}" type="presOf" srcId="{8A9BFD16-970D-42B7-B313-18C5D8C90154}" destId="{AD362362-3BAA-4C7A-8DE5-2F9C0F13FB2B}" srcOrd="0" destOrd="0" presId="urn:microsoft.com/office/officeart/2009/3/layout/IncreasingArrowsProcess"/>
    <dgm:cxn modelId="{B1ADB0DB-631E-48C8-8080-1EA03B4DD32B}" type="presOf" srcId="{84F85014-8E9E-494A-94DB-229F6B06D063}" destId="{9CAF0613-046B-43DF-9B7F-1ADE67132EAE}" srcOrd="0" destOrd="0" presId="urn:microsoft.com/office/officeart/2009/3/layout/IncreasingArrowsProcess"/>
    <dgm:cxn modelId="{BDE5C0A9-3621-4F37-B431-A371B2B61262}" type="presOf" srcId="{5D5F61E3-2B50-4CDD-8C76-C7CFC91D7C87}" destId="{AFBB0614-38B5-431C-9643-451E379F5B0B}" srcOrd="0" destOrd="0" presId="urn:microsoft.com/office/officeart/2009/3/layout/IncreasingArrowsProcess"/>
    <dgm:cxn modelId="{E2597A01-54DF-401B-833C-7B6FB1547864}" type="presOf" srcId="{3C2C8F5E-4784-416A-A91B-52FFA205CDFF}" destId="{51013D5C-0C19-4CCF-BCF1-250BD72CC840}" srcOrd="0" destOrd="0" presId="urn:microsoft.com/office/officeart/2009/3/layout/IncreasingArrowsProcess"/>
    <dgm:cxn modelId="{418B4AE0-35FE-4DF4-9C4F-A516CDE59C58}" type="presOf" srcId="{7095E022-9CA2-470E-8847-5AF42A547829}" destId="{7574DCA0-74C1-4B84-BA0B-6F56773D08E8}" srcOrd="0" destOrd="0" presId="urn:microsoft.com/office/officeart/2009/3/layout/IncreasingArrowsProcess"/>
    <dgm:cxn modelId="{408B1D51-1A45-4DEC-A3B2-5919301B7F6E}" srcId="{8A9BFD16-970D-42B7-B313-18C5D8C90154}" destId="{4D0D4040-F2B4-48D6-BAC6-7B6201156EB9}" srcOrd="2" destOrd="0" parTransId="{F928EA70-CF64-474E-B771-B040D9C47846}" sibTransId="{CDCC7AB7-2E58-4EB1-A192-81B815585548}"/>
    <dgm:cxn modelId="{9F845575-4442-4DB2-A4B3-C08C941ED6C3}" type="presOf" srcId="{8CC58E5C-105C-4BB1-B271-7D4490B2E02F}" destId="{0BEF9E55-080A-4583-84B6-5909415F4459}" srcOrd="0" destOrd="0" presId="urn:microsoft.com/office/officeart/2009/3/layout/IncreasingArrowsProcess"/>
    <dgm:cxn modelId="{634B39A7-A4AF-41E4-A75F-3504B924280B}" srcId="{7095E022-9CA2-470E-8847-5AF42A547829}" destId="{8CC58E5C-105C-4BB1-B271-7D4490B2E02F}" srcOrd="0" destOrd="0" parTransId="{83BA01A9-7F62-459B-A2A2-13F3856A698D}" sibTransId="{AA7CFD62-5C49-4446-8AAB-20F51F6089D5}"/>
    <dgm:cxn modelId="{49CBF951-3DEC-447C-879A-EAE8710135D4}" type="presParOf" srcId="{AD362362-3BAA-4C7A-8DE5-2F9C0F13FB2B}" destId="{7574DCA0-74C1-4B84-BA0B-6F56773D08E8}" srcOrd="0" destOrd="0" presId="urn:microsoft.com/office/officeart/2009/3/layout/IncreasingArrowsProcess"/>
    <dgm:cxn modelId="{B66C7E18-0A89-48D0-8BA2-C560BCDBF977}" type="presParOf" srcId="{AD362362-3BAA-4C7A-8DE5-2F9C0F13FB2B}" destId="{0BEF9E55-080A-4583-84B6-5909415F4459}" srcOrd="1" destOrd="0" presId="urn:microsoft.com/office/officeart/2009/3/layout/IncreasingArrowsProcess"/>
    <dgm:cxn modelId="{535D62B9-7DA9-4900-886A-2E86EB88B3D5}" type="presParOf" srcId="{AD362362-3BAA-4C7A-8DE5-2F9C0F13FB2B}" destId="{AFBB0614-38B5-431C-9643-451E379F5B0B}" srcOrd="2" destOrd="0" presId="urn:microsoft.com/office/officeart/2009/3/layout/IncreasingArrowsProcess"/>
    <dgm:cxn modelId="{56F35A25-3700-41F8-88DB-1A1147A5ABE4}" type="presParOf" srcId="{AD362362-3BAA-4C7A-8DE5-2F9C0F13FB2B}" destId="{51013D5C-0C19-4CCF-BCF1-250BD72CC840}" srcOrd="3" destOrd="0" presId="urn:microsoft.com/office/officeart/2009/3/layout/IncreasingArrowsProcess"/>
    <dgm:cxn modelId="{AE3E2BEE-4158-4CA0-BB12-15BFEAD2F966}" type="presParOf" srcId="{AD362362-3BAA-4C7A-8DE5-2F9C0F13FB2B}" destId="{8DA00328-999C-4D4A-BA37-A1E686DB6B5B}" srcOrd="4" destOrd="0" presId="urn:microsoft.com/office/officeart/2009/3/layout/IncreasingArrowsProcess"/>
    <dgm:cxn modelId="{DF89F01D-924B-4E08-B5ED-76A8453742F7}" type="presParOf" srcId="{AD362362-3BAA-4C7A-8DE5-2F9C0F13FB2B}" destId="{9CAF0613-046B-43DF-9B7F-1ADE67132EAE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4DCA0-74C1-4B84-BA0B-6F56773D08E8}">
      <dsp:nvSpPr>
        <dsp:cNvPr id="0" name=""/>
        <dsp:cNvSpPr/>
      </dsp:nvSpPr>
      <dsp:spPr>
        <a:xfrm>
          <a:off x="15421" y="502031"/>
          <a:ext cx="5317816" cy="135918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2294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Corazón</a:t>
          </a:r>
          <a:endParaRPr lang="es-ES" sz="2400" kern="1200" dirty="0">
            <a:solidFill>
              <a:schemeClr val="tx1"/>
            </a:solidFill>
          </a:endParaRPr>
        </a:p>
      </dsp:txBody>
      <dsp:txXfrm>
        <a:off x="15421" y="841827"/>
        <a:ext cx="4978020" cy="679591"/>
      </dsp:txXfrm>
    </dsp:sp>
    <dsp:sp modelId="{0BEF9E55-080A-4583-84B6-5909415F4459}">
      <dsp:nvSpPr>
        <dsp:cNvPr id="0" name=""/>
        <dsp:cNvSpPr/>
      </dsp:nvSpPr>
      <dsp:spPr>
        <a:xfrm>
          <a:off x="30441" y="1488712"/>
          <a:ext cx="1637887" cy="1769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u="sng" kern="1200" dirty="0" smtClean="0"/>
            <a:t>Nivel más profundo</a:t>
          </a:r>
          <a:r>
            <a:rPr lang="es-ES" sz="1800" kern="1200" dirty="0" smtClean="0"/>
            <a:t>, inconsciente, motivos y temores secretos</a:t>
          </a:r>
          <a:endParaRPr lang="es-ES" sz="1800" kern="1200" dirty="0"/>
        </a:p>
      </dsp:txBody>
      <dsp:txXfrm>
        <a:off x="30441" y="1488712"/>
        <a:ext cx="1637887" cy="1769455"/>
      </dsp:txXfrm>
    </dsp:sp>
    <dsp:sp modelId="{AFBB0614-38B5-431C-9643-451E379F5B0B}">
      <dsp:nvSpPr>
        <dsp:cNvPr id="0" name=""/>
        <dsp:cNvSpPr/>
      </dsp:nvSpPr>
      <dsp:spPr>
        <a:xfrm>
          <a:off x="1653309" y="859911"/>
          <a:ext cx="3679929" cy="11597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2294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Mente </a:t>
          </a:r>
          <a:endParaRPr lang="es-ES" sz="2400" kern="1200" dirty="0">
            <a:solidFill>
              <a:schemeClr val="tx1"/>
            </a:solidFill>
          </a:endParaRPr>
        </a:p>
      </dsp:txBody>
      <dsp:txXfrm>
        <a:off x="1653309" y="1149846"/>
        <a:ext cx="3389994" cy="579870"/>
      </dsp:txXfrm>
    </dsp:sp>
    <dsp:sp modelId="{51013D5C-0C19-4CCF-BCF1-250BD72CC840}">
      <dsp:nvSpPr>
        <dsp:cNvPr id="0" name=""/>
        <dsp:cNvSpPr/>
      </dsp:nvSpPr>
      <dsp:spPr>
        <a:xfrm>
          <a:off x="1653309" y="1719076"/>
          <a:ext cx="1637887" cy="1491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u="sng" kern="1200" dirty="0" smtClean="0"/>
            <a:t>Nivel de segundo plano</a:t>
          </a:r>
          <a:r>
            <a:rPr lang="es-ES" sz="1800" kern="1200" dirty="0" smtClean="0"/>
            <a:t>, manera de pensar</a:t>
          </a:r>
          <a:endParaRPr lang="es-ES" sz="1800" kern="1200" dirty="0"/>
        </a:p>
      </dsp:txBody>
      <dsp:txXfrm>
        <a:off x="1653309" y="1719076"/>
        <a:ext cx="1637887" cy="1491927"/>
      </dsp:txXfrm>
    </dsp:sp>
    <dsp:sp modelId="{8DA00328-999C-4D4A-BA37-A1E686DB6B5B}">
      <dsp:nvSpPr>
        <dsp:cNvPr id="0" name=""/>
        <dsp:cNvSpPr/>
      </dsp:nvSpPr>
      <dsp:spPr>
        <a:xfrm>
          <a:off x="3291196" y="1219949"/>
          <a:ext cx="2042041" cy="95598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2294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Conducta </a:t>
          </a:r>
          <a:endParaRPr lang="es-ES" sz="2400" kern="1200" dirty="0">
            <a:solidFill>
              <a:schemeClr val="tx1"/>
            </a:solidFill>
          </a:endParaRPr>
        </a:p>
      </dsp:txBody>
      <dsp:txXfrm>
        <a:off x="3291196" y="1458945"/>
        <a:ext cx="1803045" cy="477991"/>
      </dsp:txXfrm>
    </dsp:sp>
    <dsp:sp modelId="{9CAF0613-046B-43DF-9B7F-1ADE67132EAE}">
      <dsp:nvSpPr>
        <dsp:cNvPr id="0" name=""/>
        <dsp:cNvSpPr/>
      </dsp:nvSpPr>
      <dsp:spPr>
        <a:xfrm>
          <a:off x="3271034" y="1927260"/>
          <a:ext cx="1567360" cy="1486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u="sng" kern="1200" dirty="0" smtClean="0"/>
            <a:t>Nivel más visible</a:t>
          </a:r>
          <a:r>
            <a:rPr lang="es-ES" sz="1800" kern="1200" dirty="0" smtClean="0"/>
            <a:t>, más evidente y fácil a identificar</a:t>
          </a:r>
          <a:endParaRPr lang="es-ES" sz="1800" kern="1200" dirty="0"/>
        </a:p>
      </dsp:txBody>
      <dsp:txXfrm>
        <a:off x="3271034" y="1927260"/>
        <a:ext cx="1567360" cy="1486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18/05/2016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131840" y="3581400"/>
            <a:ext cx="3268960" cy="1143744"/>
          </a:xfrm>
        </p:spPr>
        <p:txBody>
          <a:bodyPr>
            <a:noAutofit/>
          </a:bodyPr>
          <a:lstStyle/>
          <a:p>
            <a:r>
              <a:rPr lang="es-ES" sz="2000" u="sng" dirty="0" smtClean="0">
                <a:solidFill>
                  <a:srgbClr val="C00000"/>
                </a:solidFill>
              </a:rPr>
              <a:t>TEMA 3</a:t>
            </a:r>
            <a:r>
              <a:rPr lang="es-ES" sz="2000" dirty="0" smtClean="0">
                <a:solidFill>
                  <a:srgbClr val="C00000"/>
                </a:solidFill>
              </a:rPr>
              <a:t>: </a:t>
            </a:r>
            <a:r>
              <a:rPr lang="es-ES" sz="2000" b="1" dirty="0">
                <a:solidFill>
                  <a:srgbClr val="C00000"/>
                </a:solidFill>
              </a:rPr>
              <a:t>“Cómo desarrollar un equilibrio</a:t>
            </a:r>
            <a:r>
              <a:rPr lang="es-ES" sz="2000" b="1" dirty="0" smtClean="0">
                <a:solidFill>
                  <a:srgbClr val="C00000"/>
                </a:solidFill>
              </a:rPr>
              <a:t>”</a:t>
            </a:r>
          </a:p>
          <a:p>
            <a:r>
              <a:rPr lang="es-ES" sz="2000" dirty="0"/>
              <a:t>Sigrid Py</a:t>
            </a:r>
            <a:r>
              <a:rPr lang="es-ES" sz="2000" dirty="0" smtClean="0">
                <a:solidFill>
                  <a:srgbClr val="C00000"/>
                </a:solidFill>
              </a:rPr>
              <a:t> </a:t>
            </a:r>
            <a:endParaRPr lang="es-ES" sz="2000" dirty="0">
              <a:solidFill>
                <a:srgbClr val="C0000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"Perfeccionismo - ¿virtud o esclavitud?"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5733256"/>
            <a:ext cx="381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SEMINARIO </a:t>
            </a:r>
          </a:p>
          <a:p>
            <a:r>
              <a:rPr lang="es-ES" sz="1400" b="1" dirty="0" smtClean="0"/>
              <a:t>IBSTE (</a:t>
            </a:r>
            <a:r>
              <a:rPr lang="es-ES" sz="1400" b="1" dirty="0" err="1"/>
              <a:t>Castelldefels</a:t>
            </a:r>
            <a:r>
              <a:rPr lang="es-ES" sz="1400" b="1" dirty="0"/>
              <a:t>, BCN)</a:t>
            </a:r>
            <a:endParaRPr lang="es-ES" sz="1400" dirty="0"/>
          </a:p>
          <a:p>
            <a:r>
              <a:rPr lang="es-ES" sz="1400" b="1" dirty="0"/>
              <a:t>Sábado 21 de mayo 2016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9682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Ap.3:17-20</a:t>
            </a:r>
            <a:br>
              <a:rPr lang="es-ES" sz="2400" dirty="0" smtClean="0"/>
            </a:br>
            <a:r>
              <a:rPr lang="es-ES" sz="2400" dirty="0" smtClean="0"/>
              <a:t>Is.55:1-3</a:t>
            </a:r>
            <a:br>
              <a:rPr lang="es-ES" sz="2400" dirty="0" smtClean="0"/>
            </a:br>
            <a:r>
              <a:rPr lang="es-ES" sz="2400" dirty="0" smtClean="0"/>
              <a:t>Zac.3:1-5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368478"/>
            <a:ext cx="4700016" cy="3505200"/>
          </a:xfrm>
        </p:spPr>
        <p:txBody>
          <a:bodyPr>
            <a:normAutofit/>
          </a:bodyPr>
          <a:lstStyle/>
          <a:p>
            <a:r>
              <a:rPr lang="es-ES" sz="2000" dirty="0" smtClean="0"/>
              <a:t>¿En qué consiste la frustración y el auto-engaño en estos pasajes? </a:t>
            </a:r>
          </a:p>
          <a:p>
            <a:endParaRPr lang="es-ES" sz="2000" dirty="0"/>
          </a:p>
          <a:p>
            <a:r>
              <a:rPr lang="es-ES" sz="2000" dirty="0"/>
              <a:t>¿Qué ofrece Dios en lugar?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C00000"/>
                </a:solidFill>
              </a:rPr>
              <a:t>Trabajo en grupo</a:t>
            </a:r>
            <a:endParaRPr lang="es-ES" sz="2000" dirty="0">
              <a:solidFill>
                <a:srgbClr val="C0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59632" y="692696"/>
            <a:ext cx="6395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El proceso de sanidad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42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0"/>
            <a:ext cx="5486400" cy="685800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47" y="1477937"/>
            <a:ext cx="2758008" cy="390212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65270" y="5475188"/>
            <a:ext cx="7591106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5"/>
                </a:solidFill>
                <a:effectLst/>
              </a:rPr>
              <a:t>Dejarme vestir por Dios…</a:t>
            </a:r>
            <a:endParaRPr lang="es-ES" sz="5400" b="1" cap="none" spc="0" dirty="0">
              <a:ln/>
              <a:solidFill>
                <a:schemeClr val="accent5"/>
              </a:solidFill>
              <a:effectLst/>
            </a:endParaRPr>
          </a:p>
        </p:txBody>
      </p:sp>
      <p:sp>
        <p:nvSpPr>
          <p:cNvPr id="7" name="6 Cinta hacia abajo"/>
          <p:cNvSpPr/>
          <p:nvPr/>
        </p:nvSpPr>
        <p:spPr>
          <a:xfrm>
            <a:off x="365270" y="305094"/>
            <a:ext cx="5400600" cy="86409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Bookman Old Style" pitchFamily="18" charset="0"/>
              </a:rPr>
              <a:t>…linaje escogido, real sacerdocio… (1 P.2:9)</a:t>
            </a:r>
            <a:endParaRPr lang="es-ES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1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395536" y="404664"/>
            <a:ext cx="5965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s-ES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Salir de mi cueva…</a:t>
            </a:r>
            <a:endParaRPr lang="es-E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40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27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4012933" y="1340768"/>
            <a:ext cx="3623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Juan 10:10b</a:t>
            </a:r>
            <a:endParaRPr lang="es-E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77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83568" y="476672"/>
            <a:ext cx="5050904" cy="5714999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PERDÓN </a:t>
            </a:r>
            <a:r>
              <a:rPr lang="es-ES" dirty="0" smtClean="0"/>
              <a:t>y GRACIA</a:t>
            </a:r>
          </a:p>
          <a:p>
            <a:pPr marL="0" indent="0">
              <a:buNone/>
            </a:pPr>
            <a:r>
              <a:rPr lang="es-ES" dirty="0" smtClean="0"/>
              <a:t>	…para mi </a:t>
            </a:r>
            <a:r>
              <a:rPr lang="es-ES" dirty="0" smtClean="0">
                <a:solidFill>
                  <a:srgbClr val="C00000"/>
                </a:solidFill>
              </a:rPr>
              <a:t>culpa y vergüenza</a:t>
            </a:r>
          </a:p>
          <a:p>
            <a:endParaRPr lang="es-ES" dirty="0"/>
          </a:p>
          <a:p>
            <a:r>
              <a:rPr lang="es-ES" dirty="0" smtClean="0"/>
              <a:t>AMOR incondicional</a:t>
            </a:r>
          </a:p>
          <a:p>
            <a:pPr marL="0" indent="0">
              <a:buNone/>
            </a:pPr>
            <a:r>
              <a:rPr lang="es-ES" dirty="0" smtClean="0"/>
              <a:t>	…</a:t>
            </a:r>
            <a:r>
              <a:rPr lang="es-ES" dirty="0"/>
              <a:t>para mi </a:t>
            </a:r>
            <a:r>
              <a:rPr lang="es-ES" dirty="0" smtClean="0">
                <a:solidFill>
                  <a:srgbClr val="C00000"/>
                </a:solidFill>
              </a:rPr>
              <a:t>necesidad de seguridad</a:t>
            </a:r>
            <a:endParaRPr lang="es-ES" dirty="0">
              <a:solidFill>
                <a:srgbClr val="C00000"/>
              </a:solidFill>
            </a:endParaRPr>
          </a:p>
          <a:p>
            <a:endParaRPr lang="es-ES" dirty="0" smtClean="0"/>
          </a:p>
          <a:p>
            <a:r>
              <a:rPr lang="es-ES" dirty="0" smtClean="0"/>
              <a:t>ACEPTACIÓN en Cristo</a:t>
            </a:r>
          </a:p>
          <a:p>
            <a:pPr marL="0" indent="0">
              <a:buNone/>
            </a:pPr>
            <a:r>
              <a:rPr lang="es-ES" dirty="0" smtClean="0"/>
              <a:t>	…para mi </a:t>
            </a:r>
            <a:r>
              <a:rPr lang="es-ES" dirty="0">
                <a:solidFill>
                  <a:srgbClr val="C00000"/>
                </a:solidFill>
              </a:rPr>
              <a:t>necesidad de </a:t>
            </a:r>
            <a:r>
              <a:rPr lang="es-ES" dirty="0" smtClean="0">
                <a:solidFill>
                  <a:srgbClr val="C00000"/>
                </a:solidFill>
              </a:rPr>
              <a:t>significado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PROTECCIÓN y DEFENSA</a:t>
            </a:r>
          </a:p>
          <a:p>
            <a:pPr marL="0" indent="0">
              <a:buNone/>
            </a:pPr>
            <a:r>
              <a:rPr lang="es-ES" dirty="0"/>
              <a:t>	…para mi </a:t>
            </a:r>
            <a:r>
              <a:rPr lang="es-ES" dirty="0">
                <a:solidFill>
                  <a:srgbClr val="C00000"/>
                </a:solidFill>
              </a:rPr>
              <a:t>miedo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64088" y="476672"/>
            <a:ext cx="2819400" cy="5715000"/>
          </a:xfrm>
        </p:spPr>
        <p:txBody>
          <a:bodyPr/>
          <a:lstStyle/>
          <a:p>
            <a:r>
              <a:rPr lang="es-ES" dirty="0" smtClean="0"/>
              <a:t>Lo que DIOS</a:t>
            </a:r>
            <a:br>
              <a:rPr lang="es-ES" dirty="0" smtClean="0"/>
            </a:br>
            <a:r>
              <a:rPr lang="es-ES" dirty="0" smtClean="0"/>
              <a:t>me ofrece</a:t>
            </a:r>
            <a:br>
              <a:rPr lang="es-ES" dirty="0" smtClean="0"/>
            </a:br>
            <a:r>
              <a:rPr lang="es-ES" sz="1800" dirty="0" smtClean="0">
                <a:solidFill>
                  <a:srgbClr val="C00000"/>
                </a:solidFill>
              </a:rPr>
              <a:t>Ro.8:1-2, 31-39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066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74414" y="1832050"/>
            <a:ext cx="3657600" cy="4104456"/>
          </a:xfrm>
        </p:spPr>
        <p:txBody>
          <a:bodyPr/>
          <a:lstStyle/>
          <a:p>
            <a:r>
              <a:rPr lang="es-ES" dirty="0" smtClean="0"/>
              <a:t>Abrazar la verdad de Dios</a:t>
            </a:r>
          </a:p>
          <a:p>
            <a:r>
              <a:rPr lang="es-ES" dirty="0" smtClean="0"/>
              <a:t>Llevar cautivos los </a:t>
            </a:r>
            <a:r>
              <a:rPr lang="es-ES" dirty="0" smtClean="0"/>
              <a:t>pensamientos</a:t>
            </a:r>
          </a:p>
          <a:p>
            <a:r>
              <a:rPr lang="es-ES" dirty="0" smtClean="0"/>
              <a:t>Rechazar mis temores</a:t>
            </a:r>
            <a:endParaRPr lang="es-ES" dirty="0" smtClean="0"/>
          </a:p>
          <a:p>
            <a:r>
              <a:rPr lang="es-ES" dirty="0" smtClean="0"/>
              <a:t>Crucificar </a:t>
            </a:r>
            <a:r>
              <a:rPr lang="es-ES" dirty="0" smtClean="0"/>
              <a:t>mi</a:t>
            </a:r>
            <a:r>
              <a:rPr lang="es-ES" dirty="0" smtClean="0"/>
              <a:t> </a:t>
            </a:r>
            <a:r>
              <a:rPr lang="es-ES" dirty="0" smtClean="0"/>
              <a:t>viejo YO</a:t>
            </a:r>
          </a:p>
          <a:p>
            <a:r>
              <a:rPr lang="es-ES" dirty="0" smtClean="0"/>
              <a:t>Vivir en la libertad de Cristo</a:t>
            </a:r>
          </a:p>
          <a:p>
            <a:r>
              <a:rPr lang="es-ES" dirty="0" smtClean="0"/>
              <a:t>Mantenerme </a:t>
            </a:r>
            <a:r>
              <a:rPr lang="es-ES" dirty="0" smtClean="0"/>
              <a:t>firme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932040" y="1370385"/>
            <a:ext cx="2819400" cy="4555976"/>
          </a:xfrm>
        </p:spPr>
        <p:txBody>
          <a:bodyPr/>
          <a:lstStyle/>
          <a:p>
            <a:r>
              <a:rPr lang="es-ES" dirty="0" smtClean="0"/>
              <a:t>Jn.8:32</a:t>
            </a:r>
            <a:br>
              <a:rPr lang="es-ES" dirty="0" smtClean="0"/>
            </a:br>
            <a:r>
              <a:rPr lang="es-ES" dirty="0" smtClean="0"/>
              <a:t>2 </a:t>
            </a:r>
            <a:r>
              <a:rPr lang="es-ES" dirty="0" smtClean="0"/>
              <a:t>Cor.10:5</a:t>
            </a:r>
            <a:br>
              <a:rPr lang="es-ES" dirty="0" smtClean="0"/>
            </a:br>
            <a:r>
              <a:rPr lang="es-ES" dirty="0" smtClean="0"/>
              <a:t>1 Jn.4:18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Gal.2:19-21</a:t>
            </a:r>
            <a:br>
              <a:rPr lang="es-ES" dirty="0" smtClean="0"/>
            </a:br>
            <a:r>
              <a:rPr lang="es-ES" dirty="0"/>
              <a:t>Gal.5:1,25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691680" y="908720"/>
            <a:ext cx="5480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Cambiar de hábito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2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5554960" cy="5714999"/>
          </a:xfrm>
        </p:spPr>
        <p:txBody>
          <a:bodyPr>
            <a:normAutofit/>
          </a:bodyPr>
          <a:lstStyle/>
          <a:p>
            <a:r>
              <a:rPr lang="es-ES" sz="2400" dirty="0" smtClean="0"/>
              <a:t>1. Entender el problema de fondo</a:t>
            </a:r>
          </a:p>
          <a:p>
            <a:pPr marL="0" indent="0">
              <a:buNone/>
            </a:pPr>
            <a:endParaRPr lang="es-ES" sz="2400" dirty="0" smtClean="0"/>
          </a:p>
          <a:p>
            <a:r>
              <a:rPr lang="es-ES" sz="2400" dirty="0" smtClean="0"/>
              <a:t>2. Pasar por un proceso de sanidad 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  y transformación</a:t>
            </a:r>
          </a:p>
          <a:p>
            <a:endParaRPr lang="es-ES" sz="2400" dirty="0" smtClean="0"/>
          </a:p>
          <a:p>
            <a:r>
              <a:rPr lang="es-ES" sz="2400" dirty="0" smtClean="0"/>
              <a:t>3. Cambiar de hábito</a:t>
            </a:r>
            <a:endParaRPr lang="es-ES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652120" y="476672"/>
            <a:ext cx="2819400" cy="5715000"/>
          </a:xfrm>
        </p:spPr>
        <p:txBody>
          <a:bodyPr/>
          <a:lstStyle/>
          <a:p>
            <a:r>
              <a:rPr lang="es-ES" b="1" dirty="0"/>
              <a:t>“Cómo desarrollar </a:t>
            </a:r>
            <a:r>
              <a:rPr lang="es-ES" b="1" dirty="0" smtClean="0"/>
              <a:t>un </a:t>
            </a:r>
            <a:r>
              <a:rPr lang="es-ES" b="1" dirty="0"/>
              <a:t>equilibrio”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11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152" y="1479318"/>
            <a:ext cx="2514600" cy="1874837"/>
          </a:xfrm>
        </p:spPr>
        <p:txBody>
          <a:bodyPr>
            <a:normAutofit/>
          </a:bodyPr>
          <a:lstStyle/>
          <a:p>
            <a:r>
              <a:rPr lang="es-ES" sz="2400" dirty="0" smtClean="0"/>
              <a:t>PERFECCIONISMO:</a:t>
            </a:r>
            <a:endParaRPr lang="es-ES" sz="24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807618"/>
              </p:ext>
            </p:extLst>
          </p:nvPr>
        </p:nvGraphicFramePr>
        <p:xfrm>
          <a:off x="467544" y="1700808"/>
          <a:ext cx="534866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56176" y="3296106"/>
            <a:ext cx="2209800" cy="1629228"/>
          </a:xfrm>
        </p:spPr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C00000"/>
                </a:solidFill>
              </a:rPr>
              <a:t>Una dinámica compleja…</a:t>
            </a:r>
            <a:endParaRPr lang="es-ES" sz="2000" dirty="0">
              <a:solidFill>
                <a:srgbClr val="C0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476275" y="476672"/>
            <a:ext cx="3823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Introducción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650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52120" y="1844824"/>
            <a:ext cx="2514600" cy="1874837"/>
          </a:xfrm>
        </p:spPr>
        <p:txBody>
          <a:bodyPr>
            <a:normAutofit/>
          </a:bodyPr>
          <a:lstStyle/>
          <a:p>
            <a:r>
              <a:rPr lang="es-ES" sz="2400" dirty="0" smtClean="0"/>
              <a:t>El proceso de cambio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76872"/>
            <a:ext cx="5832648" cy="4056856"/>
          </a:xfrm>
        </p:spPr>
        <p:txBody>
          <a:bodyPr>
            <a:normAutofit/>
          </a:bodyPr>
          <a:lstStyle/>
          <a:p>
            <a:r>
              <a:rPr lang="es-ES" sz="2000" dirty="0" smtClean="0"/>
              <a:t>Lo que menos funciona: querer cambiar sólo </a:t>
            </a:r>
            <a:r>
              <a:rPr lang="es-ES" sz="2000" u="sng" dirty="0" smtClean="0"/>
              <a:t>la conducta</a:t>
            </a:r>
            <a:r>
              <a:rPr lang="es-ES" sz="2000" dirty="0" smtClean="0"/>
              <a:t>, «desde fuera»…</a:t>
            </a:r>
          </a:p>
          <a:p>
            <a:endParaRPr lang="es-ES" sz="2000" dirty="0" smtClean="0"/>
          </a:p>
          <a:p>
            <a:r>
              <a:rPr lang="es-ES" sz="2000" dirty="0" smtClean="0"/>
              <a:t>Mejor: intentar cambiar </a:t>
            </a:r>
            <a:r>
              <a:rPr lang="es-ES" sz="2000" u="sng" dirty="0" smtClean="0"/>
              <a:t>la manera de pensar</a:t>
            </a:r>
            <a:r>
              <a:rPr lang="es-ES" sz="2000" dirty="0" smtClean="0"/>
              <a:t>, desde la reflexión y el diálogo, la lectura y oración.</a:t>
            </a:r>
          </a:p>
          <a:p>
            <a:endParaRPr lang="es-ES" sz="2000" dirty="0" smtClean="0"/>
          </a:p>
          <a:p>
            <a:r>
              <a:rPr lang="es-ES" sz="2000" dirty="0" smtClean="0"/>
              <a:t>Necesario para </a:t>
            </a:r>
            <a:r>
              <a:rPr lang="es-ES" sz="2000" dirty="0"/>
              <a:t>romper el poder de la «adicción</a:t>
            </a:r>
            <a:r>
              <a:rPr lang="es-ES" sz="2000" dirty="0" smtClean="0"/>
              <a:t>»: des-cubrir y sanar </a:t>
            </a:r>
            <a:r>
              <a:rPr lang="es-ES" sz="2000" u="sng" dirty="0" smtClean="0"/>
              <a:t>la motivación profunda</a:t>
            </a:r>
            <a:r>
              <a:rPr lang="es-ES" sz="2000" dirty="0" smtClean="0"/>
              <a:t>, por medio de la introspección, oración, </a:t>
            </a:r>
            <a:r>
              <a:rPr lang="es-ES" sz="2000" dirty="0"/>
              <a:t>sanidad, </a:t>
            </a:r>
            <a:r>
              <a:rPr lang="es-ES" sz="2000" dirty="0" smtClean="0"/>
              <a:t>tal vez consejería</a:t>
            </a:r>
            <a:r>
              <a:rPr lang="es-ES" sz="2000" dirty="0"/>
              <a:t>, </a:t>
            </a:r>
            <a:r>
              <a:rPr lang="es-ES" sz="2000" dirty="0" smtClean="0"/>
              <a:t>un cambio de rumbo sincero «</a:t>
            </a:r>
            <a:r>
              <a:rPr lang="es-ES" sz="2000" dirty="0"/>
              <a:t>desde dentro hacia afuera».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40152" y="3717032"/>
            <a:ext cx="2209800" cy="1629228"/>
          </a:xfrm>
        </p:spPr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C00000"/>
                </a:solidFill>
              </a:rPr>
              <a:t>¿Por dónde empezar?</a:t>
            </a:r>
            <a:endParaRPr lang="es-E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44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El cambio «desde adentro hacia afuera»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4700016" cy="3505200"/>
          </a:xfrm>
        </p:spPr>
        <p:txBody>
          <a:bodyPr>
            <a:normAutofit lnSpcReduction="10000"/>
          </a:bodyPr>
          <a:lstStyle/>
          <a:p>
            <a:r>
              <a:rPr lang="es-ES" sz="2000" dirty="0" smtClean="0"/>
              <a:t>Tratar con las emociones negativas: miedo / vergüenza / culpa / ira</a:t>
            </a:r>
          </a:p>
          <a:p>
            <a:endParaRPr lang="es-ES" sz="2000" dirty="0" smtClean="0"/>
          </a:p>
          <a:p>
            <a:r>
              <a:rPr lang="es-ES" sz="2000" dirty="0" smtClean="0"/>
              <a:t>Tratar con la auto-protección y la búsqueda errónea de aprobación</a:t>
            </a:r>
          </a:p>
          <a:p>
            <a:endParaRPr lang="es-ES" sz="2000" dirty="0" smtClean="0"/>
          </a:p>
          <a:p>
            <a:r>
              <a:rPr lang="es-ES" sz="2000" dirty="0" smtClean="0"/>
              <a:t>Tratar con la cuestión de la identidad</a:t>
            </a:r>
          </a:p>
          <a:p>
            <a:endParaRPr lang="es-ES" sz="2000" dirty="0"/>
          </a:p>
          <a:p>
            <a:r>
              <a:rPr lang="es-ES" sz="2000" dirty="0" smtClean="0"/>
              <a:t>Tratar la relación personal con Dios: Gracia, amor incondicional, libertad en Cristo, plenitud de vida</a:t>
            </a:r>
            <a:endParaRPr lang="es-ES" sz="20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C00000"/>
                </a:solidFill>
              </a:rPr>
              <a:t>Lo que incluye</a:t>
            </a:r>
            <a:endParaRPr lang="es-E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1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72750" y="1988840"/>
            <a:ext cx="2514600" cy="1874837"/>
          </a:xfrm>
        </p:spPr>
        <p:txBody>
          <a:bodyPr>
            <a:normAutofit/>
          </a:bodyPr>
          <a:lstStyle/>
          <a:p>
            <a:r>
              <a:rPr lang="es-ES" sz="2400" dirty="0" smtClean="0"/>
              <a:t>Génesis 3:7-10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58990"/>
            <a:ext cx="4700016" cy="3505200"/>
          </a:xfrm>
        </p:spPr>
        <p:txBody>
          <a:bodyPr>
            <a:normAutofit/>
          </a:bodyPr>
          <a:lstStyle/>
          <a:p>
            <a:r>
              <a:rPr lang="es-ES" sz="2000" dirty="0" smtClean="0"/>
              <a:t>¿Qué hacen? ¿Por qué? ¿De qué tienen miedo?</a:t>
            </a:r>
          </a:p>
          <a:p>
            <a:endParaRPr lang="es-ES" sz="2000" dirty="0"/>
          </a:p>
          <a:p>
            <a:r>
              <a:rPr lang="es-ES" sz="2000" dirty="0" smtClean="0"/>
              <a:t>¿Qué función cumple el perfeccionismo? ¿Qué miedo lo motiva? ¿Qué otras emociones esconde?</a:t>
            </a:r>
            <a:endParaRPr lang="es-ES" sz="20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77550" y="3861048"/>
            <a:ext cx="2209800" cy="1629228"/>
          </a:xfrm>
        </p:spPr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C00000"/>
                </a:solidFill>
              </a:rPr>
              <a:t>Trabajo en grupo</a:t>
            </a:r>
            <a:endParaRPr lang="es-ES" sz="2000" dirty="0">
              <a:solidFill>
                <a:srgbClr val="C0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15616" y="404664"/>
            <a:ext cx="657173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Entender el problema </a:t>
            </a:r>
          </a:p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de fondo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75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4834880" cy="5714999"/>
          </a:xfrm>
        </p:spPr>
        <p:txBody>
          <a:bodyPr/>
          <a:lstStyle/>
          <a:p>
            <a:r>
              <a:rPr lang="es-ES" dirty="0" smtClean="0"/>
              <a:t>CULPA: por lo que hago / por lo que he hecho</a:t>
            </a:r>
          </a:p>
          <a:p>
            <a:endParaRPr lang="es-ES" dirty="0"/>
          </a:p>
          <a:p>
            <a:r>
              <a:rPr lang="es-ES" dirty="0" smtClean="0"/>
              <a:t>VERGÜENZA: por lo que soy / por cómo soy</a:t>
            </a:r>
          </a:p>
          <a:p>
            <a:endParaRPr lang="es-ES" dirty="0"/>
          </a:p>
          <a:p>
            <a:r>
              <a:rPr lang="es-ES" dirty="0"/>
              <a:t>MIEDO: de lo que me puede pasar (peligro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292080" y="1556792"/>
            <a:ext cx="2819400" cy="3979912"/>
          </a:xfrm>
        </p:spPr>
        <p:txBody>
          <a:bodyPr/>
          <a:lstStyle/>
          <a:p>
            <a:r>
              <a:rPr lang="es-ES" dirty="0" smtClean="0"/>
              <a:t>CULPA</a:t>
            </a:r>
            <a:br>
              <a:rPr lang="es-ES" dirty="0" smtClean="0"/>
            </a:br>
            <a:r>
              <a:rPr lang="es-ES" dirty="0" smtClean="0"/>
              <a:t>VERGÜENZA</a:t>
            </a:r>
            <a:br>
              <a:rPr lang="es-ES" dirty="0" smtClean="0"/>
            </a:br>
            <a:r>
              <a:rPr lang="es-ES" dirty="0"/>
              <a:t>MIEDO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14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5770984" cy="5714999"/>
          </a:xfrm>
        </p:spPr>
        <p:txBody>
          <a:bodyPr/>
          <a:lstStyle/>
          <a:p>
            <a:r>
              <a:rPr lang="es-ES" u="sng" dirty="0" smtClean="0"/>
              <a:t>MIEDO al error / </a:t>
            </a:r>
            <a:r>
              <a:rPr lang="es-ES" b="1" i="1" u="sng" dirty="0" smtClean="0"/>
              <a:t>fracaso</a:t>
            </a:r>
            <a:r>
              <a:rPr lang="es-ES" dirty="0" smtClean="0"/>
              <a:t>: miedo a </a:t>
            </a:r>
            <a:r>
              <a:rPr lang="es-ES" dirty="0">
                <a:solidFill>
                  <a:srgbClr val="C00000"/>
                </a:solidFill>
              </a:rPr>
              <a:t>no estar en </a:t>
            </a:r>
            <a:r>
              <a:rPr lang="es-ES" dirty="0" smtClean="0">
                <a:solidFill>
                  <a:srgbClr val="C00000"/>
                </a:solidFill>
              </a:rPr>
              <a:t>control </a:t>
            </a:r>
            <a:r>
              <a:rPr lang="es-ES" i="1" dirty="0" smtClean="0">
                <a:solidFill>
                  <a:srgbClr val="C00000"/>
                </a:solidFill>
              </a:rPr>
              <a:t>Pregunta: «¿qué valgo?» </a:t>
            </a:r>
            <a:r>
              <a:rPr lang="es-ES" i="1" dirty="0" smtClean="0"/>
              <a:t>- </a:t>
            </a:r>
            <a:r>
              <a:rPr lang="es-ES" dirty="0"/>
              <a:t>Competencia, </a:t>
            </a:r>
            <a:r>
              <a:rPr lang="es-ES" dirty="0" smtClean="0"/>
              <a:t>validez…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     			</a:t>
            </a:r>
          </a:p>
          <a:p>
            <a:pPr marL="0" indent="0">
              <a:buNone/>
            </a:pPr>
            <a:r>
              <a:rPr lang="es-ES" dirty="0" smtClean="0"/>
              <a:t>         				              </a:t>
            </a:r>
            <a:r>
              <a:rPr lang="es-ES" i="1" dirty="0" smtClean="0"/>
              <a:t>CONTROLAR</a:t>
            </a:r>
          </a:p>
          <a:p>
            <a:pPr marL="0" indent="0">
              <a:buNone/>
            </a:pPr>
            <a:r>
              <a:rPr lang="es-ES" dirty="0" smtClean="0"/>
              <a:t>           SIGNIFICADO	    	Busca </a:t>
            </a:r>
            <a:r>
              <a:rPr lang="es-ES" b="1" dirty="0"/>
              <a:t>aprobación</a:t>
            </a:r>
          </a:p>
          <a:p>
            <a:endParaRPr lang="es-ES" dirty="0" smtClean="0"/>
          </a:p>
          <a:p>
            <a:endParaRPr lang="es-ES" u="sng" dirty="0" smtClean="0"/>
          </a:p>
          <a:p>
            <a:endParaRPr lang="es-ES" u="sng" dirty="0"/>
          </a:p>
          <a:p>
            <a:r>
              <a:rPr lang="es-ES" u="sng" dirty="0" smtClean="0"/>
              <a:t>MIEDO al rechazo / </a:t>
            </a:r>
            <a:r>
              <a:rPr lang="es-ES" b="1" i="1" u="sng" dirty="0" smtClean="0"/>
              <a:t>abandono</a:t>
            </a:r>
            <a:r>
              <a:rPr lang="es-ES" dirty="0" smtClean="0"/>
              <a:t>: miedo a </a:t>
            </a:r>
            <a:r>
              <a:rPr lang="es-ES" dirty="0">
                <a:solidFill>
                  <a:srgbClr val="C00000"/>
                </a:solidFill>
              </a:rPr>
              <a:t>ser </a:t>
            </a:r>
            <a:r>
              <a:rPr lang="es-ES" dirty="0" smtClean="0">
                <a:solidFill>
                  <a:srgbClr val="C00000"/>
                </a:solidFill>
              </a:rPr>
              <a:t>descubierto</a:t>
            </a:r>
          </a:p>
          <a:p>
            <a:pPr marL="0" indent="0">
              <a:buNone/>
            </a:pPr>
            <a:r>
              <a:rPr lang="es-ES" i="1" dirty="0" smtClean="0">
                <a:solidFill>
                  <a:srgbClr val="C00000"/>
                </a:solidFill>
              </a:rPr>
              <a:t>   Pregunta</a:t>
            </a:r>
            <a:r>
              <a:rPr lang="es-ES" i="1" dirty="0">
                <a:solidFill>
                  <a:srgbClr val="C00000"/>
                </a:solidFill>
              </a:rPr>
              <a:t>: </a:t>
            </a:r>
            <a:r>
              <a:rPr lang="es-ES" i="1" dirty="0" smtClean="0">
                <a:solidFill>
                  <a:srgbClr val="C00000"/>
                </a:solidFill>
              </a:rPr>
              <a:t>«¿soy amado?»</a:t>
            </a:r>
            <a:r>
              <a:rPr lang="es-ES" i="1" dirty="0">
                <a:solidFill>
                  <a:srgbClr val="C00000"/>
                </a:solidFill>
              </a:rPr>
              <a:t> </a:t>
            </a:r>
            <a:r>
              <a:rPr lang="es-ES" i="1" dirty="0" smtClean="0"/>
              <a:t>- </a:t>
            </a:r>
            <a:r>
              <a:rPr lang="es-ES" dirty="0"/>
              <a:t>Relación, </a:t>
            </a:r>
            <a:r>
              <a:rPr lang="es-ES" dirty="0" smtClean="0"/>
              <a:t>amor…</a:t>
            </a:r>
            <a:endParaRPr lang="es-ES" dirty="0"/>
          </a:p>
          <a:p>
            <a:pPr marL="0" indent="0">
              <a:buNone/>
            </a:pPr>
            <a:r>
              <a:rPr lang="es-ES" i="1" dirty="0" smtClean="0"/>
              <a:t>        </a:t>
            </a:r>
          </a:p>
          <a:p>
            <a:pPr marL="411480" lvl="2" indent="0">
              <a:buNone/>
            </a:pPr>
            <a:r>
              <a:rPr lang="es-ES" sz="1800" i="1" dirty="0" smtClean="0"/>
              <a:t>				             ESCONDERSE</a:t>
            </a:r>
          </a:p>
          <a:p>
            <a:pPr marL="0" indent="0">
              <a:buNone/>
            </a:pPr>
            <a:r>
              <a:rPr lang="es-ES" dirty="0" smtClean="0"/>
              <a:t>             SEGURIDAD		Busca </a:t>
            </a:r>
            <a:r>
              <a:rPr lang="es-ES" b="1" dirty="0"/>
              <a:t>aceptación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724128" y="343256"/>
            <a:ext cx="2819400" cy="4518248"/>
          </a:xfrm>
        </p:spPr>
        <p:txBody>
          <a:bodyPr/>
          <a:lstStyle/>
          <a:p>
            <a:r>
              <a:rPr lang="es-ES" dirty="0" smtClean="0"/>
              <a:t>el</a:t>
            </a:r>
            <a:br>
              <a:rPr lang="es-ES" dirty="0" smtClean="0"/>
            </a:br>
            <a:r>
              <a:rPr lang="es-ES" dirty="0" smtClean="0"/>
              <a:t>MIEDO</a:t>
            </a:r>
            <a:br>
              <a:rPr lang="es-ES" dirty="0" smtClean="0"/>
            </a:br>
            <a:r>
              <a:rPr lang="es-ES" dirty="0" smtClean="0"/>
              <a:t>del</a:t>
            </a:r>
            <a:br>
              <a:rPr lang="es-ES" dirty="0" smtClean="0"/>
            </a:br>
            <a:r>
              <a:rPr lang="es-ES" dirty="0" smtClean="0"/>
              <a:t>Perfeccionista</a:t>
            </a:r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2588713" y="2386356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abajo"/>
          <p:cNvSpPr/>
          <p:nvPr/>
        </p:nvSpPr>
        <p:spPr>
          <a:xfrm>
            <a:off x="1596124" y="1746799"/>
            <a:ext cx="288032" cy="483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2588713" y="5027031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abajo"/>
          <p:cNvSpPr/>
          <p:nvPr/>
        </p:nvSpPr>
        <p:spPr>
          <a:xfrm>
            <a:off x="1604508" y="4365104"/>
            <a:ext cx="288032" cy="483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curvada hacia la izquierda"/>
          <p:cNvSpPr/>
          <p:nvPr/>
        </p:nvSpPr>
        <p:spPr>
          <a:xfrm>
            <a:off x="5724128" y="1196752"/>
            <a:ext cx="288032" cy="79163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Flecha curvada hacia la izquierda"/>
          <p:cNvSpPr/>
          <p:nvPr/>
        </p:nvSpPr>
        <p:spPr>
          <a:xfrm>
            <a:off x="5917379" y="3815057"/>
            <a:ext cx="288032" cy="79163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Flecha curvada hacia la izquierda"/>
          <p:cNvSpPr/>
          <p:nvPr/>
        </p:nvSpPr>
        <p:spPr>
          <a:xfrm rot="4435617">
            <a:off x="5270406" y="2208388"/>
            <a:ext cx="360040" cy="9706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" name="11 Flecha curvada hacia la izquierda"/>
          <p:cNvSpPr/>
          <p:nvPr/>
        </p:nvSpPr>
        <p:spPr>
          <a:xfrm rot="4435617">
            <a:off x="5315953" y="4849063"/>
            <a:ext cx="360040" cy="9706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8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3" y="0"/>
            <a:ext cx="9118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9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316</TotalTime>
  <Words>432</Words>
  <Application>Microsoft Office PowerPoint</Application>
  <PresentationFormat>Presentación en pantalla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Compuesto</vt:lpstr>
      <vt:lpstr>"Perfeccionismo - ¿virtud o esclavitud?"</vt:lpstr>
      <vt:lpstr>“Cómo desarrollar un equilibrio”</vt:lpstr>
      <vt:lpstr>PERFECCIONISMO:</vt:lpstr>
      <vt:lpstr>El proceso de cambio</vt:lpstr>
      <vt:lpstr>El cambio «desde adentro hacia afuera»</vt:lpstr>
      <vt:lpstr>Génesis 3:7-10</vt:lpstr>
      <vt:lpstr>CULPA VERGÜENZA MIEDO </vt:lpstr>
      <vt:lpstr>el MIEDO del Perfeccionista</vt:lpstr>
      <vt:lpstr>Presentación de PowerPoint</vt:lpstr>
      <vt:lpstr>Ap.3:17-20 Is.55:1-3 Zac.3:1-5</vt:lpstr>
      <vt:lpstr>Presentación de PowerPoint</vt:lpstr>
      <vt:lpstr>Presentación de PowerPoint</vt:lpstr>
      <vt:lpstr>Presentación de PowerPoint</vt:lpstr>
      <vt:lpstr>Lo que DIOS me ofrece Ro.8:1-2, 31-39</vt:lpstr>
      <vt:lpstr>Jn.8:32 2 Cor.10:5 1 Jn.4:18 Gal.2:19-21 Gal.5:1,25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"Perfeccionismo - ¿virtud o esclavitud?"</dc:title>
  <dc:creator>ad</dc:creator>
  <cp:lastModifiedBy>ad</cp:lastModifiedBy>
  <cp:revision>36</cp:revision>
  <dcterms:created xsi:type="dcterms:W3CDTF">2016-05-16T18:02:52Z</dcterms:created>
  <dcterms:modified xsi:type="dcterms:W3CDTF">2016-05-18T19:00:52Z</dcterms:modified>
</cp:coreProperties>
</file>